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3"/>
  </p:notesMasterIdLst>
  <p:sldIdLst>
    <p:sldId id="259" r:id="rId6"/>
    <p:sldId id="257" r:id="rId7"/>
    <p:sldId id="260" r:id="rId8"/>
    <p:sldId id="261" r:id="rId9"/>
    <p:sldId id="268" r:id="rId10"/>
    <p:sldId id="269" r:id="rId11"/>
    <p:sldId id="270" r:id="rId12"/>
    <p:sldId id="271" r:id="rId13"/>
    <p:sldId id="272" r:id="rId14"/>
    <p:sldId id="264" r:id="rId15"/>
    <p:sldId id="275" r:id="rId16"/>
    <p:sldId id="276" r:id="rId17"/>
    <p:sldId id="266" r:id="rId18"/>
    <p:sldId id="265" r:id="rId19"/>
    <p:sldId id="273" r:id="rId20"/>
    <p:sldId id="274" r:id="rId21"/>
    <p:sldId id="267"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6D86A-2793-3841-A5B5-FDAD59165FD0}" v="26" dt="2022-08-01T15:15:35.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96" autoAdjust="0"/>
    <p:restoredTop sz="93328" autoAdjust="0"/>
  </p:normalViewPr>
  <p:slideViewPr>
    <p:cSldViewPr>
      <p:cViewPr varScale="1">
        <p:scale>
          <a:sx n="105" d="100"/>
          <a:sy n="105" d="100"/>
        </p:scale>
        <p:origin x="192" y="3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01/08/2022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01/08/2022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01/08/2022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01/08/2022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01/08/2022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7384"/>
            <a:ext cx="9144000" cy="3497413"/>
          </a:xfrm>
          <a:prstGeom prst="rect">
            <a:avLst/>
          </a:prstGeom>
        </p:spPr>
      </p:pic>
      <p:sp>
        <p:nvSpPr>
          <p:cNvPr id="5" name="Rectangle 4"/>
          <p:cNvSpPr/>
          <p:nvPr/>
        </p:nvSpPr>
        <p:spPr>
          <a:xfrm>
            <a:off x="0" y="3429001"/>
            <a:ext cx="9144000" cy="3429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815259"/>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5373216"/>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14595" y="692696"/>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34" y="1072146"/>
            <a:ext cx="3291951" cy="5785853"/>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Over 35 years of experience</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1" name="TextBox 10"/>
          <p:cNvSpPr txBox="1"/>
          <p:nvPr/>
        </p:nvSpPr>
        <p:spPr>
          <a:xfrm>
            <a:off x="3851884" y="1689778"/>
            <a:ext cx="4896544" cy="2554545"/>
          </a:xfrm>
          <a:prstGeom prst="rect">
            <a:avLst/>
          </a:prstGeom>
          <a:noFill/>
        </p:spPr>
        <p:txBody>
          <a:bodyPr wrap="square" rtlCol="0">
            <a:spAutoFit/>
          </a:bodyPr>
          <a:lstStyle/>
          <a:p>
            <a:pPr lvl="0"/>
            <a:r>
              <a:rPr lang="en-GB" sz="1600" dirty="0">
                <a:solidFill>
                  <a:srgbClr val="5F5F5F"/>
                </a:solidFill>
                <a:latin typeface="+mn-lt"/>
              </a:rPr>
              <a:t>Halsbury Travel has been arranging school trips abroad for more than 35 years. The company was founded in 1986 by a former teacher. </a:t>
            </a:r>
          </a:p>
          <a:p>
            <a:pPr lvl="0"/>
            <a:endParaRPr lang="en-GB" sz="1600" dirty="0">
              <a:solidFill>
                <a:srgbClr val="5F5F5F"/>
              </a:solidFill>
              <a:latin typeface="+mn-lt"/>
            </a:endParaRPr>
          </a:p>
          <a:p>
            <a:pPr lvl="0"/>
            <a:r>
              <a:rPr lang="en-GB" sz="1600" dirty="0">
                <a:solidFill>
                  <a:srgbClr val="5F5F5F"/>
                </a:solidFill>
                <a:latin typeface="+mn-lt"/>
              </a:rPr>
              <a:t>He created Halsbury Travel to make the process easier for teachers, so that more young people would have the opportunity to experience learning outside the classroom. And Halsbury still have many former teachers in their staff, helping them to fully understand the needs of school groups.</a:t>
            </a:r>
          </a:p>
        </p:txBody>
      </p:sp>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hirt on a bed&#10;&#10;Description automatically generated with medium confidence">
            <a:extLst>
              <a:ext uri="{FF2B5EF4-FFF2-40B4-BE49-F238E27FC236}">
                <a16:creationId xmlns:a16="http://schemas.microsoft.com/office/drawing/2014/main" id="{B14D02DA-368D-898D-5E32-FB69F84726DE}"/>
              </a:ext>
            </a:extLst>
          </p:cNvPr>
          <p:cNvPicPr>
            <a:picLocks noChangeAspect="1"/>
          </p:cNvPicPr>
          <p:nvPr/>
        </p:nvPicPr>
        <p:blipFill rotWithShape="1">
          <a:blip r:embed="rId2">
            <a:extLst>
              <a:ext uri="{28A0092B-C50C-407E-A947-70E740481C1C}">
                <a14:useLocalDpi xmlns:a14="http://schemas.microsoft.com/office/drawing/2010/main" val="0"/>
              </a:ext>
            </a:extLst>
          </a:blip>
          <a:srcRect l="33716" r="30255"/>
          <a:stretch/>
        </p:blipFill>
        <p:spPr>
          <a:xfrm>
            <a:off x="287311" y="764321"/>
            <a:ext cx="3294473" cy="6093679"/>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2" name="TextBox 1"/>
          <p:cNvSpPr txBox="1"/>
          <p:nvPr/>
        </p:nvSpPr>
        <p:spPr>
          <a:xfrm>
            <a:off x="3851920" y="1872714"/>
            <a:ext cx="4896544" cy="400110"/>
          </a:xfrm>
          <a:prstGeom prst="rect">
            <a:avLst/>
          </a:prstGeom>
          <a:noFill/>
        </p:spPr>
        <p:txBody>
          <a:bodyPr wrap="square" rtlCol="0">
            <a:spAutoFit/>
          </a:bodyPr>
          <a:lstStyle/>
          <a:p>
            <a:pPr lvl="0"/>
            <a:r>
              <a:rPr lang="en-GB" sz="2000" dirty="0">
                <a:solidFill>
                  <a:srgbClr val="2F7DE1"/>
                </a:solidFill>
                <a:latin typeface="+mn-lt"/>
              </a:rPr>
              <a:t>ABTA</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9" name="TextBox 8"/>
          <p:cNvSpPr txBox="1"/>
          <p:nvPr/>
        </p:nvSpPr>
        <p:spPr>
          <a:xfrm>
            <a:off x="3851920" y="1156133"/>
            <a:ext cx="4896544" cy="584775"/>
          </a:xfrm>
          <a:prstGeom prst="rect">
            <a:avLst/>
          </a:prstGeom>
          <a:noFill/>
        </p:spPr>
        <p:txBody>
          <a:bodyPr wrap="square" rtlCol="0">
            <a:spAutoFit/>
          </a:bodyPr>
          <a:lstStyle/>
          <a:p>
            <a:pPr lvl="0"/>
            <a:r>
              <a:rPr lang="en-GB" sz="1600" dirty="0">
                <a:solidFill>
                  <a:srgbClr val="5F5F5F"/>
                </a:solidFill>
                <a:latin typeface="+mn-lt"/>
              </a:rPr>
              <a:t>You’re financially protected by Halsbury’s ABTA bond and all the company’s flight packages are ATOL protected too.</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4352318"/>
            <a:ext cx="1964538" cy="948890"/>
          </a:xfrm>
          <a:prstGeom prst="rect">
            <a:avLst/>
          </a:prstGeom>
        </p:spPr>
      </p:pic>
      <p:sp>
        <p:nvSpPr>
          <p:cNvPr id="5" name="TextBox 4">
            <a:extLst>
              <a:ext uri="{FF2B5EF4-FFF2-40B4-BE49-F238E27FC236}">
                <a16:creationId xmlns:a16="http://schemas.microsoft.com/office/drawing/2014/main" id="{BB5BD383-B09E-A0F4-2802-94429A5604CD}"/>
              </a:ext>
            </a:extLst>
          </p:cNvPr>
          <p:cNvSpPr txBox="1"/>
          <p:nvPr/>
        </p:nvSpPr>
        <p:spPr>
          <a:xfrm>
            <a:off x="3851920" y="2404630"/>
            <a:ext cx="4896544" cy="1815882"/>
          </a:xfrm>
          <a:prstGeom prst="rect">
            <a:avLst/>
          </a:prstGeom>
          <a:noFill/>
        </p:spPr>
        <p:txBody>
          <a:bodyPr wrap="square" rtlCol="0">
            <a:spAutoFit/>
          </a:bodyPr>
          <a:lstStyle/>
          <a:p>
            <a:pPr lvl="0"/>
            <a:r>
              <a:rPr lang="en-GB" sz="1600" dirty="0">
                <a:solidFill>
                  <a:srgbClr val="5F5F5F"/>
                </a:solidFill>
                <a:latin typeface="+mn-lt"/>
              </a:rPr>
              <a:t>ABTA is the leading association of travel agents and tour operators in the UK. ABTA provides protection for travellers in the event that their travel agent or tour operator ceases trading. If this happens before travel, ABTA ensures a full refund is provided. If this happens while abroad, ABTA ensures that the trip can continue as planned. </a:t>
            </a:r>
          </a:p>
        </p:txBody>
      </p:sp>
    </p:spTree>
    <p:extLst>
      <p:ext uri="{BB962C8B-B14F-4D97-AF65-F5344CB8AC3E}">
        <p14:creationId xmlns:p14="http://schemas.microsoft.com/office/powerpoint/2010/main" val="45362066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athletic game, sport, player&#10;&#10;Description automatically generated">
            <a:extLst>
              <a:ext uri="{FF2B5EF4-FFF2-40B4-BE49-F238E27FC236}">
                <a16:creationId xmlns:a16="http://schemas.microsoft.com/office/drawing/2014/main" id="{F381620E-29A0-8A62-E8C6-4E017C4EE35C}"/>
              </a:ext>
            </a:extLst>
          </p:cNvPr>
          <p:cNvPicPr>
            <a:picLocks noChangeAspect="1"/>
          </p:cNvPicPr>
          <p:nvPr/>
        </p:nvPicPr>
        <p:blipFill rotWithShape="1">
          <a:blip r:embed="rId2">
            <a:extLst>
              <a:ext uri="{28A0092B-C50C-407E-A947-70E740481C1C}">
                <a14:useLocalDpi xmlns:a14="http://schemas.microsoft.com/office/drawing/2010/main" val="0"/>
              </a:ext>
            </a:extLst>
          </a:blip>
          <a:srcRect l="34251" r="29583"/>
          <a:stretch/>
        </p:blipFill>
        <p:spPr>
          <a:xfrm>
            <a:off x="274760" y="769541"/>
            <a:ext cx="3307025" cy="6093795"/>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2" name="TextBox 1"/>
          <p:cNvSpPr txBox="1"/>
          <p:nvPr/>
        </p:nvSpPr>
        <p:spPr>
          <a:xfrm>
            <a:off x="3850774" y="1226679"/>
            <a:ext cx="4896544" cy="400110"/>
          </a:xfrm>
          <a:prstGeom prst="rect">
            <a:avLst/>
          </a:prstGeom>
          <a:noFill/>
        </p:spPr>
        <p:txBody>
          <a:bodyPr wrap="square" rtlCol="0">
            <a:spAutoFit/>
          </a:bodyPr>
          <a:lstStyle/>
          <a:p>
            <a:pPr lvl="0"/>
            <a:r>
              <a:rPr lang="en-GB" sz="2000" dirty="0">
                <a:solidFill>
                  <a:srgbClr val="2F7DE1"/>
                </a:solidFill>
                <a:latin typeface="+mn-lt"/>
              </a:rPr>
              <a:t>ATOL</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5" name="TextBox 4">
            <a:extLst>
              <a:ext uri="{FF2B5EF4-FFF2-40B4-BE49-F238E27FC236}">
                <a16:creationId xmlns:a16="http://schemas.microsoft.com/office/drawing/2014/main" id="{BB5BD383-B09E-A0F4-2802-94429A5604CD}"/>
              </a:ext>
            </a:extLst>
          </p:cNvPr>
          <p:cNvSpPr txBox="1"/>
          <p:nvPr/>
        </p:nvSpPr>
        <p:spPr>
          <a:xfrm>
            <a:off x="3850774" y="1829142"/>
            <a:ext cx="4896544" cy="1815882"/>
          </a:xfrm>
          <a:prstGeom prst="rect">
            <a:avLst/>
          </a:prstGeom>
          <a:noFill/>
        </p:spPr>
        <p:txBody>
          <a:bodyPr wrap="square" rtlCol="0">
            <a:spAutoFit/>
          </a:bodyPr>
          <a:lstStyle/>
          <a:p>
            <a:pPr lvl="0"/>
            <a:r>
              <a:rPr lang="en-GB" sz="1600" dirty="0">
                <a:solidFill>
                  <a:srgbClr val="5F5F5F"/>
                </a:solidFill>
                <a:latin typeface="+mn-lt"/>
              </a:rPr>
              <a:t>ATOL stands for Air Travel Organiser’s Licence and is a financial protection scheme that specifically covers air package holidays sold by tour operators and other travel businesses. If a company that holds an ATOL fails, the scheme ensures that minimal disruption is caused to passengers already abroad and those who haven’t travelled yet receive a full refund. </a:t>
            </a:r>
          </a:p>
        </p:txBody>
      </p:sp>
      <p:pic>
        <p:nvPicPr>
          <p:cNvPr id="6" name="Picture 5">
            <a:extLst>
              <a:ext uri="{FF2B5EF4-FFF2-40B4-BE49-F238E27FC236}">
                <a16:creationId xmlns:a16="http://schemas.microsoft.com/office/drawing/2014/main" id="{C3CFBB44-D154-793F-FA45-4D331A341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774" y="3645024"/>
            <a:ext cx="1153274" cy="1636403"/>
          </a:xfrm>
          <a:prstGeom prst="rect">
            <a:avLst/>
          </a:prstGeom>
        </p:spPr>
      </p:pic>
    </p:spTree>
    <p:extLst>
      <p:ext uri="{BB962C8B-B14F-4D97-AF65-F5344CB8AC3E}">
        <p14:creationId xmlns:p14="http://schemas.microsoft.com/office/powerpoint/2010/main" val="1839501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Halsbury has been awarded the Learning Outside the Classroom Quality Badge, which demonstrates the company’s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the company’s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do?</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GCSE PE students.’</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fixture/visit</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65353"/>
            <a:ext cx="2808311" cy="2477921"/>
          </a:xfrm>
          <a:prstGeom prst="rect">
            <a:avLst/>
          </a:prstGeom>
        </p:spPr>
      </p:pic>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Red Fort</a:t>
            </a:r>
          </a:p>
        </p:txBody>
      </p:sp>
      <p:sp>
        <p:nvSpPr>
          <p:cNvPr id="7" name="TextBox 6"/>
          <p:cNvSpPr txBox="1"/>
          <p:nvPr/>
        </p:nvSpPr>
        <p:spPr>
          <a:xfrm>
            <a:off x="3275856" y="2492896"/>
            <a:ext cx="5031035" cy="3785652"/>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rgbClr val="5F5F5F"/>
                </a:solidFill>
                <a:latin typeface="+mn-lt"/>
              </a:rPr>
              <a:t>The largest of old Delhi's monuments is the Lal </a:t>
            </a:r>
            <a:r>
              <a:rPr lang="en-GB" sz="1600" dirty="0" err="1">
                <a:solidFill>
                  <a:srgbClr val="5F5F5F"/>
                </a:solidFill>
                <a:latin typeface="+mn-lt"/>
              </a:rPr>
              <a:t>Quila</a:t>
            </a:r>
            <a:r>
              <a:rPr lang="en-GB" sz="1600" dirty="0">
                <a:solidFill>
                  <a:srgbClr val="5F5F5F"/>
                </a:solidFill>
                <a:latin typeface="+mn-lt"/>
              </a:rPr>
              <a:t> or the Red Fort, whose thick red sandstone walls, bulging with turrets and bastions, have withstood the vagaries of time and nature. </a:t>
            </a:r>
          </a:p>
          <a:p>
            <a:pPr marL="285750" lvl="0" indent="-285750">
              <a:buFont typeface="Arial" panose="020B0604020202020204" pitchFamily="34" charset="0"/>
              <a:buChar char="•"/>
            </a:pPr>
            <a:endParaRPr lang="en-GB" sz="1600" dirty="0">
              <a:solidFill>
                <a:srgbClr val="5F5F5F"/>
              </a:solidFill>
              <a:latin typeface="+mn-lt"/>
            </a:endParaRPr>
          </a:p>
          <a:p>
            <a:pPr marL="285750" lvl="0" indent="-285750">
              <a:buFont typeface="Arial" panose="020B0604020202020204" pitchFamily="34" charset="0"/>
              <a:buChar char="•"/>
            </a:pPr>
            <a:r>
              <a:rPr lang="en-GB" sz="1600" dirty="0">
                <a:solidFill>
                  <a:srgbClr val="5F5F5F"/>
                </a:solidFill>
                <a:latin typeface="+mn-lt"/>
              </a:rPr>
              <a:t>Its walls extend </a:t>
            </a:r>
            <a:r>
              <a:rPr lang="en-GB" sz="1600" dirty="0" err="1">
                <a:solidFill>
                  <a:srgbClr val="5F5F5F"/>
                </a:solidFill>
                <a:latin typeface="+mn-lt"/>
              </a:rPr>
              <a:t>upto</a:t>
            </a:r>
            <a:r>
              <a:rPr lang="en-GB" sz="1600" dirty="0">
                <a:solidFill>
                  <a:srgbClr val="5F5F5F"/>
                </a:solidFill>
                <a:latin typeface="+mn-lt"/>
              </a:rPr>
              <a:t> two kilometres and vary in height from 18 metres on the river side to 33 metres on the city side. Even today the Lal </a:t>
            </a:r>
            <a:r>
              <a:rPr lang="en-GB" sz="1600" dirty="0" err="1">
                <a:solidFill>
                  <a:srgbClr val="5F5F5F"/>
                </a:solidFill>
                <a:latin typeface="+mn-lt"/>
              </a:rPr>
              <a:t>Quila</a:t>
            </a:r>
            <a:r>
              <a:rPr lang="en-GB" sz="1600" dirty="0">
                <a:solidFill>
                  <a:srgbClr val="5F5F5F"/>
                </a:solidFill>
                <a:latin typeface="+mn-lt"/>
              </a:rPr>
              <a:t> is an eloquent reminder of the glory of the Mughal era and its magnificence simply leaves one awestruck. </a:t>
            </a:r>
          </a:p>
          <a:p>
            <a:pPr marL="285750" lvl="0" indent="-285750">
              <a:buFont typeface="Arial" panose="020B0604020202020204" pitchFamily="34" charset="0"/>
              <a:buChar char="•"/>
            </a:pPr>
            <a:endParaRPr lang="en-GB" sz="1600" dirty="0">
              <a:solidFill>
                <a:srgbClr val="5F5F5F"/>
              </a:solidFill>
              <a:latin typeface="+mn-lt"/>
            </a:endParaRPr>
          </a:p>
          <a:p>
            <a:pPr marL="285750" lvl="0" indent="-285750">
              <a:buFont typeface="Arial" panose="020B0604020202020204" pitchFamily="34" charset="0"/>
              <a:buChar char="•"/>
            </a:pPr>
            <a:r>
              <a:rPr lang="en-GB" sz="1600" dirty="0">
                <a:solidFill>
                  <a:srgbClr val="5F5F5F"/>
                </a:solidFill>
                <a:latin typeface="+mn-lt"/>
              </a:rPr>
              <a:t>It is still a calm haven of peace which helps one to break away from the frantic pace of life outside the walls of the Fort and transports the visitor to another realm of existence.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65353"/>
            <a:ext cx="2808311" cy="2477921"/>
          </a:xfrm>
          <a:prstGeom prst="rect">
            <a:avLst/>
          </a:prstGeom>
        </p:spPr>
      </p:pic>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Africa Avenue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375487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This popular, modern hotel offers </a:t>
            </a:r>
            <a:r>
              <a:rPr lang="en-GB" sz="1700" dirty="0" err="1">
                <a:solidFill>
                  <a:srgbClr val="5F5F5F"/>
                </a:solidFill>
                <a:latin typeface="+mn-lt"/>
              </a:rPr>
              <a:t>ele.g.ant</a:t>
            </a:r>
            <a:r>
              <a:rPr lang="en-GB" sz="1700" dirty="0">
                <a:solidFill>
                  <a:srgbClr val="5F5F5F"/>
                </a:solidFill>
                <a:latin typeface="+mn-lt"/>
              </a:rPr>
              <a:t>, tranquil accommodation with excellent facilities, making this the ideal base from which to explore New Delhi.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Close to many of the city's key historical sites and just 15 minutes from Delhi (Indira Ghandi International) Airport, this hotel offers free Wi-Fi throughout. There is also a lovely restaurant serving both Indian and international cuisine.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All guestrooms feature an </a:t>
            </a:r>
            <a:r>
              <a:rPr lang="en-GB" sz="1700" dirty="0" err="1">
                <a:solidFill>
                  <a:srgbClr val="5F5F5F"/>
                </a:solidFill>
                <a:latin typeface="+mn-lt"/>
              </a:rPr>
              <a:t>en</a:t>
            </a:r>
            <a:r>
              <a:rPr lang="en-GB" sz="1700" dirty="0">
                <a:solidFill>
                  <a:srgbClr val="5F5F5F"/>
                </a:solidFill>
                <a:latin typeface="+mn-lt"/>
              </a:rPr>
              <a:t>-suite bathroom and air-conditioning, as well as a flat screen TV. Reception provides a 24-hour service.</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Africa Avenue</a:t>
            </a:r>
          </a:p>
        </p:txBody>
      </p:sp>
      <p:sp>
        <p:nvSpPr>
          <p:cNvPr id="7" name="TextBox 6"/>
          <p:cNvSpPr txBox="1"/>
          <p:nvPr/>
        </p:nvSpPr>
        <p:spPr>
          <a:xfrm>
            <a:off x="3573412" y="2996952"/>
            <a:ext cx="5031035" cy="323165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This hotel makes a fantastic base from which to explore New Delhi. Access is very easy, thanks to the hotel's location just 15 minutes' drive from Delhi Airport and 20 minutes' drive from New Delhi Railway Station.</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The hotel is also close to a number of the city's main commercial areas, such as Connaught Place.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The hotel is also within easy reach of many of the city's historical and cultural attractions, including the </a:t>
            </a:r>
            <a:r>
              <a:rPr lang="en-GB" sz="1700" dirty="0" err="1">
                <a:solidFill>
                  <a:srgbClr val="5F5F5F"/>
                </a:solidFill>
                <a:latin typeface="+mn-lt"/>
              </a:rPr>
              <a:t>Qutub</a:t>
            </a:r>
            <a:r>
              <a:rPr lang="en-GB" sz="1700" dirty="0">
                <a:solidFill>
                  <a:srgbClr val="5F5F5F"/>
                </a:solidFill>
                <a:latin typeface="+mn-lt"/>
              </a:rPr>
              <a:t> </a:t>
            </a:r>
            <a:r>
              <a:rPr lang="en-GB" sz="1700" dirty="0" err="1">
                <a:solidFill>
                  <a:srgbClr val="5F5F5F"/>
                </a:solidFill>
                <a:latin typeface="+mn-lt"/>
              </a:rPr>
              <a:t>Minar</a:t>
            </a:r>
            <a:r>
              <a:rPr lang="en-GB" sz="1700" dirty="0">
                <a:solidFill>
                  <a:srgbClr val="5F5F5F"/>
                </a:solidFill>
                <a:latin typeface="+mn-lt"/>
              </a:rPr>
              <a:t>.</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6" ma:contentTypeDescription="Create a new document." ma:contentTypeScope="" ma:versionID="58e42422e7c65d7d5eef1fbdbca4c7bc">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6194cabad76dfad8b942c7d6a6fa4f04"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a54d4-473c-46e9-be81-2a95d129e6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fa2bdd-1146-439d-bc65-4019ffd4e10d}" ma:internalName="TaxCatchAll" ma:showField="CatchAllData" ma:web="6135e1d2-b53f-4f64-8565-476dc3391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35e1d2-b53f-4f64-8565-476dc3391ffb" xsi:nil="true"/>
    <lcf76f155ced4ddcb4097134ff3c332f xmlns="e4457492-62e4-41a0-92b4-1a369522ea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592CF1-D9A7-4AB3-BF30-7349C5BBF7AB}">
  <ds:schemaRefs>
    <ds:schemaRef ds:uri="http://schemas.microsoft.com/sharepoint/v3/contenttype/forms"/>
  </ds:schemaRefs>
</ds:datastoreItem>
</file>

<file path=customXml/itemProps2.xml><?xml version="1.0" encoding="utf-8"?>
<ds:datastoreItem xmlns:ds="http://schemas.openxmlformats.org/officeDocument/2006/customXml" ds:itemID="{7806DE4D-F982-4B7F-9909-F542B4EEC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57492-62e4-41a0-92b4-1a369522ea95"/>
    <ds:schemaRef ds:uri="6135e1d2-b53f-4f64-8565-476dc3391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D90FFF-EC50-4D22-B6FB-40F79988F9A2}">
  <ds:schemaRefs>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www.w3.org/XML/1998/namespace"/>
    <ds:schemaRef ds:uri="e4457492-62e4-41a0-92b4-1a369522ea95"/>
    <ds:schemaRef ds:uri="http://schemas.microsoft.com/office/2006/metadata/properties"/>
    <ds:schemaRef ds:uri="http://schemas.microsoft.com/office/infopath/2007/PartnerControls"/>
    <ds:schemaRef ds:uri="6135e1d2-b53f-4f64-8565-476dc3391ffb"/>
  </ds:schemaRefs>
</ds:datastoreItem>
</file>

<file path=docProps/app.xml><?xml version="1.0" encoding="utf-8"?>
<Properties xmlns="http://schemas.openxmlformats.org/officeDocument/2006/extended-properties" xmlns:vt="http://schemas.openxmlformats.org/officeDocument/2006/docPropsVTypes">
  <Template/>
  <TotalTime>350</TotalTime>
  <Words>1141</Words>
  <Application>Microsoft Macintosh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49</cp:revision>
  <dcterms:created xsi:type="dcterms:W3CDTF">2017-08-02T15:10:25Z</dcterms:created>
  <dcterms:modified xsi:type="dcterms:W3CDTF">2022-08-01T15:16:45Z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ies>
</file>